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Proxima Nova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44359E41-4569-4F33-B14A-CBDC6EC97601}">
  <a:tblStyle styleId="{44359E41-4569-4F33-B14A-CBDC6EC97601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ProximaNova-bold.fntdata"/><Relationship Id="rId10" Type="http://schemas.openxmlformats.org/officeDocument/2006/relationships/slide" Target="slides/slide5.xml"/><Relationship Id="rId21" Type="http://schemas.openxmlformats.org/officeDocument/2006/relationships/font" Target="fonts/ProximaNova-regular.fntdata"/><Relationship Id="rId13" Type="http://schemas.openxmlformats.org/officeDocument/2006/relationships/slide" Target="slides/slide8.xml"/><Relationship Id="rId24" Type="http://schemas.openxmlformats.org/officeDocument/2006/relationships/font" Target="fonts/ProximaNova-boldItalic.fntdata"/><Relationship Id="rId12" Type="http://schemas.openxmlformats.org/officeDocument/2006/relationships/slide" Target="slides/slide7.xml"/><Relationship Id="rId23" Type="http://schemas.openxmlformats.org/officeDocument/2006/relationships/font" Target="fonts/ProximaNova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jpg>
</file>

<file path=ppt/media/image06.png>
</file>

<file path=ppt/media/image07.png>
</file>

<file path=ppt/media/image08.png>
</file>

<file path=ppt/media/image09.jp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07.png"/><Relationship Id="rId5" Type="http://schemas.openxmlformats.org/officeDocument/2006/relationships/image" Target="../media/image06.png"/><Relationship Id="rId6" Type="http://schemas.openxmlformats.org/officeDocument/2006/relationships/image" Target="../media/image08.png"/><Relationship Id="rId7" Type="http://schemas.openxmlformats.org/officeDocument/2006/relationships/image" Target="../media/image0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Relationship Id="rId4" Type="http://schemas.openxmlformats.org/officeDocument/2006/relationships/image" Target="../media/image10.png"/><Relationship Id="rId5" Type="http://schemas.openxmlformats.org/officeDocument/2006/relationships/image" Target="../media/image0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4dpaqftbvka-jeremy-thomas.jpg" id="67" name="Shape 67"/>
          <p:cNvPicPr preferRelativeResize="0"/>
          <p:nvPr/>
        </p:nvPicPr>
        <p:blipFill rotWithShape="1">
          <a:blip r:embed="rId3">
            <a:alphaModFix/>
          </a:blip>
          <a:srcRect b="7439" l="0" r="0" t="7439"/>
          <a:stretch/>
        </p:blipFill>
        <p:spPr>
          <a:xfrm>
            <a:off x="149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>
            <p:ph idx="4294967295" type="ctrTitle"/>
          </p:nvPr>
        </p:nvSpPr>
        <p:spPr>
          <a:xfrm>
            <a:off x="244725" y="27432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>
                <a:latin typeface="Proxima Nova"/>
                <a:ea typeface="Proxima Nova"/>
                <a:cs typeface="Proxima Nova"/>
                <a:sym typeface="Proxima Nova"/>
              </a:rPr>
              <a:t>Space Port(folio)</a:t>
            </a:r>
          </a:p>
        </p:txBody>
      </p:sp>
      <p:sp>
        <p:nvSpPr>
          <p:cNvPr id="69" name="Shape 69"/>
          <p:cNvSpPr txBox="1"/>
          <p:nvPr>
            <p:ph idx="4294967295" type="subTitle"/>
          </p:nvPr>
        </p:nvSpPr>
        <p:spPr>
          <a:xfrm>
            <a:off x="5647125" y="4587000"/>
            <a:ext cx="33540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UCF Web Coding Boot Camp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iwdzpr6rew-nousnou-iwasaki.jpg" id="164" name="Shape 164"/>
          <p:cNvPicPr preferRelativeResize="0"/>
          <p:nvPr/>
        </p:nvPicPr>
        <p:blipFill rotWithShape="1">
          <a:blip r:embed="rId3">
            <a:alphaModFix/>
          </a:blip>
          <a:srcRect b="12495" l="0" r="0" t="12502"/>
          <a:stretch/>
        </p:blipFill>
        <p:spPr>
          <a:xfrm>
            <a:off x="0" y="0"/>
            <a:ext cx="9143997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>
            <p:ph type="title"/>
          </p:nvPr>
        </p:nvSpPr>
        <p:spPr>
          <a:xfrm>
            <a:off x="223225" y="838750"/>
            <a:ext cx="6844500" cy="42225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Wish List</a:t>
            </a:r>
          </a:p>
          <a:p>
            <a:pPr indent="-368300" lvl="0" marL="457200" rtl="0">
              <a:spcBef>
                <a:spcPts val="0"/>
              </a:spcBef>
              <a:spcAft>
                <a:spcPts val="1000"/>
              </a:spcAft>
              <a:buSzPct val="100000"/>
              <a:buFont typeface="Proxima Nova"/>
              <a:buAutoNum type="arabicPeriod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Change photo card slider to default on when photo is in user's portfolio</a:t>
            </a:r>
          </a:p>
          <a:p>
            <a:pPr indent="-368300" lvl="0" marL="457200" rtl="0">
              <a:spcBef>
                <a:spcPts val="0"/>
              </a:spcBef>
              <a:spcAft>
                <a:spcPts val="1000"/>
              </a:spcAft>
              <a:buSzPct val="100000"/>
              <a:buFont typeface="Proxima Nova"/>
              <a:buAutoNum type="arabicPeriod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Add View by Category option </a:t>
            </a:r>
          </a:p>
          <a:p>
            <a:pPr indent="-368300" lvl="0" marL="457200" rtl="0">
              <a:spcBef>
                <a:spcPts val="0"/>
              </a:spcBef>
              <a:spcAft>
                <a:spcPts val="1000"/>
              </a:spcAft>
              <a:buSzPct val="100000"/>
              <a:buFont typeface="Proxima Nova"/>
              <a:buAutoNum type="arabicPeriod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Add Save and Share features (e.g. save to file, share on Instagram/Facebook/Twitter) </a:t>
            </a:r>
          </a:p>
          <a:p>
            <a:pPr indent="-368300" lvl="0" marL="457200" rtl="0">
              <a:spcBef>
                <a:spcPts val="0"/>
              </a:spcBef>
              <a:spcAft>
                <a:spcPts val="1000"/>
              </a:spcAft>
              <a:buSzPct val="100000"/>
              <a:buFont typeface="Proxima Nova"/>
              <a:buAutoNum type="arabicPeriod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Add more data and photos from other sources </a:t>
            </a:r>
          </a:p>
          <a:p>
            <a:pPr indent="-368300" lvl="0" marL="457200" rtl="0">
              <a:spcBef>
                <a:spcPts val="0"/>
              </a:spcBef>
              <a:spcAft>
                <a:spcPts val="1000"/>
              </a:spcAft>
              <a:buSzPct val="100000"/>
              <a:buFont typeface="Proxima Nova"/>
              <a:buAutoNum type="arabicPeriod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Add User Rating feature so users can rate photos from 1-5, share their ratings with other users, and view top-rated photos</a:t>
            </a:r>
          </a:p>
          <a:p>
            <a:pPr indent="-368300" lvl="0" marL="457200" rtl="0">
              <a:spcBef>
                <a:spcPts val="0"/>
              </a:spcBef>
              <a:spcAft>
                <a:spcPts val="1000"/>
              </a:spcAft>
              <a:buSzPct val="100000"/>
              <a:buFont typeface="Proxima Nova"/>
              <a:buAutoNum type="arabicPeriod"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Speed up load time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ebsite-design-bg.jpg"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0" y="0"/>
            <a:ext cx="9144000" cy="521184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idx="4294967295" type="title"/>
          </p:nvPr>
        </p:nvSpPr>
        <p:spPr>
          <a:xfrm>
            <a:off x="311700" y="220100"/>
            <a:ext cx="8520599" cy="1012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The Team</a:t>
            </a:r>
          </a:p>
        </p:txBody>
      </p:sp>
      <p:pic>
        <p:nvPicPr>
          <p:cNvPr descr="1.jpg" id="173" name="Shape 1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725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1a.jpg" id="174" name="Shape 174"/>
          <p:cNvPicPr preferRelativeResize="0"/>
          <p:nvPr/>
        </p:nvPicPr>
        <p:blipFill rotWithShape="1">
          <a:blip r:embed="rId5">
            <a:alphaModFix/>
          </a:blip>
          <a:srcRect b="17197" l="0" r="0" t="17190"/>
          <a:stretch/>
        </p:blipFill>
        <p:spPr>
          <a:xfrm>
            <a:off x="2638667" y="1363170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20951208.jpg" id="175" name="Shape 17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856628" y="1363007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>
            <p:ph idx="4294967295" type="title"/>
          </p:nvPr>
        </p:nvSpPr>
        <p:spPr>
          <a:xfrm>
            <a:off x="231725" y="3047794"/>
            <a:ext cx="2022299" cy="578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Ashley Reid</a:t>
            </a:r>
          </a:p>
        </p:txBody>
      </p:sp>
      <p:sp>
        <p:nvSpPr>
          <p:cNvPr id="177" name="Shape 177"/>
          <p:cNvSpPr txBox="1"/>
          <p:nvPr>
            <p:ph idx="4294967295" type="body"/>
          </p:nvPr>
        </p:nvSpPr>
        <p:spPr>
          <a:xfrm>
            <a:off x="231725" y="3572412"/>
            <a:ext cx="2022299" cy="11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Front  End</a:t>
            </a:r>
          </a:p>
        </p:txBody>
      </p:sp>
      <p:sp>
        <p:nvSpPr>
          <p:cNvPr id="178" name="Shape 178"/>
          <p:cNvSpPr txBox="1"/>
          <p:nvPr>
            <p:ph idx="4294967295" type="title"/>
          </p:nvPr>
        </p:nvSpPr>
        <p:spPr>
          <a:xfrm>
            <a:off x="2449667" y="3047794"/>
            <a:ext cx="2022299" cy="578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Bob Dempsey</a:t>
            </a:r>
          </a:p>
        </p:txBody>
      </p:sp>
      <p:sp>
        <p:nvSpPr>
          <p:cNvPr id="179" name="Shape 179"/>
          <p:cNvSpPr txBox="1"/>
          <p:nvPr>
            <p:ph idx="4294967295" type="title"/>
          </p:nvPr>
        </p:nvSpPr>
        <p:spPr>
          <a:xfrm>
            <a:off x="4667628" y="3047794"/>
            <a:ext cx="2022299" cy="578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Lori Dowers</a:t>
            </a:r>
          </a:p>
        </p:txBody>
      </p:sp>
      <p:sp>
        <p:nvSpPr>
          <p:cNvPr id="180" name="Shape 180"/>
          <p:cNvSpPr txBox="1"/>
          <p:nvPr>
            <p:ph idx="4294967295" type="body"/>
          </p:nvPr>
        </p:nvSpPr>
        <p:spPr>
          <a:xfrm>
            <a:off x="2449667" y="3572412"/>
            <a:ext cx="2022300" cy="11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Front End</a:t>
            </a:r>
          </a:p>
        </p:txBody>
      </p:sp>
      <p:sp>
        <p:nvSpPr>
          <p:cNvPr id="181" name="Shape 181"/>
          <p:cNvSpPr txBox="1"/>
          <p:nvPr>
            <p:ph idx="4294967295" type="body"/>
          </p:nvPr>
        </p:nvSpPr>
        <p:spPr>
          <a:xfrm>
            <a:off x="4667628" y="3572412"/>
            <a:ext cx="2022300" cy="11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Back End</a:t>
            </a:r>
          </a:p>
        </p:txBody>
      </p:sp>
      <p:sp>
        <p:nvSpPr>
          <p:cNvPr id="182" name="Shape 182"/>
          <p:cNvSpPr txBox="1"/>
          <p:nvPr>
            <p:ph idx="4294967295" type="title"/>
          </p:nvPr>
        </p:nvSpPr>
        <p:spPr>
          <a:xfrm>
            <a:off x="6885589" y="3047794"/>
            <a:ext cx="2022299" cy="578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Amanda Wang</a:t>
            </a:r>
          </a:p>
        </p:txBody>
      </p:sp>
      <p:sp>
        <p:nvSpPr>
          <p:cNvPr id="183" name="Shape 183"/>
          <p:cNvSpPr txBox="1"/>
          <p:nvPr>
            <p:ph idx="4294967295" type="body"/>
          </p:nvPr>
        </p:nvSpPr>
        <p:spPr>
          <a:xfrm>
            <a:off x="6885564" y="3572412"/>
            <a:ext cx="2022300" cy="11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Back End</a:t>
            </a:r>
          </a:p>
        </p:txBody>
      </p:sp>
      <p:pic>
        <p:nvPicPr>
          <p:cNvPr descr="FullSizeRender.jpg" id="184" name="Shape 184"/>
          <p:cNvPicPr preferRelativeResize="0"/>
          <p:nvPr/>
        </p:nvPicPr>
        <p:blipFill rotWithShape="1">
          <a:blip r:embed="rId7">
            <a:alphaModFix/>
          </a:blip>
          <a:srcRect b="12506" l="0" r="0" t="12514"/>
          <a:stretch/>
        </p:blipFill>
        <p:spPr>
          <a:xfrm>
            <a:off x="7074578" y="1403507"/>
            <a:ext cx="1644300" cy="1644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tzw4f02zy8-nasa.jpg" id="74" name="Shape 74"/>
          <p:cNvPicPr preferRelativeResize="0"/>
          <p:nvPr/>
        </p:nvPicPr>
        <p:blipFill rotWithShape="1">
          <a:blip r:embed="rId3">
            <a:alphaModFix/>
          </a:blip>
          <a:srcRect b="20379" l="0" r="0" t="20379"/>
          <a:stretch/>
        </p:blipFill>
        <p:spPr>
          <a:xfrm>
            <a:off x="149" y="0"/>
            <a:ext cx="9144000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 txBox="1"/>
          <p:nvPr>
            <p:ph type="title"/>
          </p:nvPr>
        </p:nvSpPr>
        <p:spPr>
          <a:xfrm>
            <a:off x="242411" y="95335"/>
            <a:ext cx="7161600" cy="1701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>
                <a:latin typeface="Proxima Nova"/>
                <a:ea typeface="Proxima Nova"/>
                <a:cs typeface="Proxima Nova"/>
                <a:sym typeface="Proxima Nova"/>
              </a:rPr>
              <a:t>Search &amp; Save Your Favorite Space Images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4587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irxot28znc-juskteez-vu.jpg" id="80" name="Shape 80"/>
          <p:cNvPicPr preferRelativeResize="0"/>
          <p:nvPr/>
        </p:nvPicPr>
        <p:blipFill rotWithShape="1">
          <a:blip r:embed="rId3">
            <a:alphaModFix/>
          </a:blip>
          <a:srcRect b="12830" l="0" r="0" t="12830"/>
          <a:stretch/>
        </p:blipFill>
        <p:spPr>
          <a:xfrm>
            <a:off x="-9150" y="0"/>
            <a:ext cx="45944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>
            <p:ph idx="2" type="body"/>
          </p:nvPr>
        </p:nvSpPr>
        <p:spPr>
          <a:xfrm>
            <a:off x="4868300" y="174875"/>
            <a:ext cx="4048500" cy="479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latin typeface="Proxima Nova"/>
                <a:ea typeface="Proxima Nova"/>
                <a:cs typeface="Proxima Nova"/>
                <a:sym typeface="Proxima Nova"/>
              </a:rPr>
              <a:t>Create Portfolio</a:t>
            </a:r>
          </a:p>
          <a:p>
            <a:pPr lvl="0">
              <a:spcBef>
                <a:spcPts val="0"/>
              </a:spcBef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Users are able to login to create a new portfolio, or manage an existing one.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Simply login and “flip the switch” on whatever images you’d like to keep for later viewing.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4587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6mcia1avc-instawalli.jpg" id="86" name="Shape 86"/>
          <p:cNvPicPr preferRelativeResize="0"/>
          <p:nvPr/>
        </p:nvPicPr>
        <p:blipFill rotWithShape="1">
          <a:blip r:embed="rId3">
            <a:alphaModFix/>
          </a:blip>
          <a:srcRect b="0" l="20219" r="20225" t="0"/>
          <a:stretch/>
        </p:blipFill>
        <p:spPr>
          <a:xfrm>
            <a:off x="-9150" y="0"/>
            <a:ext cx="4594499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>
            <p:ph idx="2" type="body"/>
          </p:nvPr>
        </p:nvSpPr>
        <p:spPr>
          <a:xfrm>
            <a:off x="4868300" y="174875"/>
            <a:ext cx="4048500" cy="479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latin typeface="Proxima Nova"/>
                <a:ea typeface="Proxima Nova"/>
                <a:cs typeface="Proxima Nova"/>
                <a:sym typeface="Proxima Nova"/>
              </a:rPr>
              <a:t>View In Lightbox Or Reveal More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Users are able to view HD images within a lightbox, or reveal additional information by interacting with the cards.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4587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Milestones</a:t>
            </a:r>
            <a:r>
              <a:rPr lang="en" sz="14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400"/>
              </a:spcAft>
              <a:buNone/>
            </a:pPr>
            <a:r>
              <a:t/>
            </a:r>
            <a:endParaRPr i="1" sz="1600"/>
          </a:p>
        </p:txBody>
      </p:sp>
      <p:cxnSp>
        <p:nvCxnSpPr>
          <p:cNvPr id="93" name="Shape 93"/>
          <p:cNvCxnSpPr/>
          <p:nvPr/>
        </p:nvCxnSpPr>
        <p:spPr>
          <a:xfrm rot="10800000">
            <a:off x="680050" y="215246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94" name="Shape 94"/>
          <p:cNvSpPr txBox="1"/>
          <p:nvPr>
            <p:ph type="title"/>
          </p:nvPr>
        </p:nvSpPr>
        <p:spPr>
          <a:xfrm>
            <a:off x="727112" y="1995898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Day 1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727112" y="2285924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Brainstorming</a:t>
            </a:r>
          </a:p>
        </p:txBody>
      </p:sp>
      <p:cxnSp>
        <p:nvCxnSpPr>
          <p:cNvPr id="96" name="Shape 96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97" name="Shape 97"/>
          <p:cNvSpPr txBox="1"/>
          <p:nvPr>
            <p:ph type="title"/>
          </p:nvPr>
        </p:nvSpPr>
        <p:spPr>
          <a:xfrm>
            <a:off x="2161211" y="397419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Day 3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2161211" y="426421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File Organization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9" name="Shape 99"/>
          <p:cNvCxnSpPr/>
          <p:nvPr/>
        </p:nvCxnSpPr>
        <p:spPr>
          <a:xfrm rot="10800000">
            <a:off x="2828125" y="228591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00" name="Shape 100"/>
          <p:cNvSpPr txBox="1"/>
          <p:nvPr>
            <p:ph type="title"/>
          </p:nvPr>
        </p:nvSpPr>
        <p:spPr>
          <a:xfrm>
            <a:off x="2910004" y="194666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Day 4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2943702" y="2222175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NASA </a:t>
            </a: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API Link</a:t>
            </a:r>
          </a:p>
        </p:txBody>
      </p:sp>
      <p:cxnSp>
        <p:nvCxnSpPr>
          <p:cNvPr id="102" name="Shape 102"/>
          <p:cNvCxnSpPr/>
          <p:nvPr/>
        </p:nvCxnSpPr>
        <p:spPr>
          <a:xfrm>
            <a:off x="4239300" y="337499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03" name="Shape 103"/>
          <p:cNvSpPr txBox="1"/>
          <p:nvPr>
            <p:ph type="title"/>
          </p:nvPr>
        </p:nvSpPr>
        <p:spPr>
          <a:xfrm>
            <a:off x="4360287" y="397094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Day 6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4360287" y="426421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Click Events</a:t>
            </a:r>
          </a:p>
        </p:txBody>
      </p:sp>
      <p:cxnSp>
        <p:nvCxnSpPr>
          <p:cNvPr id="105" name="Shape 105"/>
          <p:cNvCxnSpPr/>
          <p:nvPr/>
        </p:nvCxnSpPr>
        <p:spPr>
          <a:xfrm rot="10800000">
            <a:off x="4936756" y="215631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06" name="Shape 106"/>
          <p:cNvSpPr txBox="1"/>
          <p:nvPr>
            <p:ph type="title"/>
          </p:nvPr>
        </p:nvSpPr>
        <p:spPr>
          <a:xfrm>
            <a:off x="5125249" y="194666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Day 7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5125261" y="222218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Database</a:t>
            </a:r>
          </a:p>
        </p:txBody>
      </p:sp>
      <p:graphicFrame>
        <p:nvGraphicFramePr>
          <p:cNvPr id="108" name="Shape 108"/>
          <p:cNvGraphicFramePr/>
          <p:nvPr/>
        </p:nvGraphicFramePr>
        <p:xfrm>
          <a:off x="323100" y="29832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{44359E41-4569-4F33-B14A-CBDC6EC97601}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5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7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9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10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cxnSp>
        <p:nvCxnSpPr>
          <p:cNvPr id="109" name="Shape 109"/>
          <p:cNvCxnSpPr/>
          <p:nvPr/>
        </p:nvCxnSpPr>
        <p:spPr>
          <a:xfrm>
            <a:off x="1390875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10" name="Shape 110"/>
          <p:cNvSpPr txBox="1"/>
          <p:nvPr>
            <p:ph type="title"/>
          </p:nvPr>
        </p:nvSpPr>
        <p:spPr>
          <a:xfrm>
            <a:off x="483836" y="3970953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Day 2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483836" y="4264229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HTML Skeleton &amp; Wireframing</a:t>
            </a:r>
          </a:p>
        </p:txBody>
      </p:sp>
      <p:cxnSp>
        <p:nvCxnSpPr>
          <p:cNvPr id="112" name="Shape 112"/>
          <p:cNvCxnSpPr/>
          <p:nvPr/>
        </p:nvCxnSpPr>
        <p:spPr>
          <a:xfrm>
            <a:off x="6377281" y="336897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13" name="Shape 113"/>
          <p:cNvSpPr txBox="1"/>
          <p:nvPr>
            <p:ph type="title"/>
          </p:nvPr>
        </p:nvSpPr>
        <p:spPr>
          <a:xfrm>
            <a:off x="6481674" y="397096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Day 9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506554" y="426421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UX &amp; UI</a:t>
            </a:r>
          </a:p>
        </p:txBody>
      </p:sp>
      <p:cxnSp>
        <p:nvCxnSpPr>
          <p:cNvPr id="115" name="Shape 115"/>
          <p:cNvCxnSpPr/>
          <p:nvPr/>
        </p:nvCxnSpPr>
        <p:spPr>
          <a:xfrm rot="10800000">
            <a:off x="7074737" y="2150290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16" name="Shape 116"/>
          <p:cNvSpPr txBox="1"/>
          <p:nvPr>
            <p:ph type="title"/>
          </p:nvPr>
        </p:nvSpPr>
        <p:spPr>
          <a:xfrm>
            <a:off x="7127849" y="194666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Day 10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7146784" y="222216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Mobile First Styling</a:t>
            </a:r>
          </a:p>
        </p:txBody>
      </p:sp>
      <p:cxnSp>
        <p:nvCxnSpPr>
          <p:cNvPr id="118" name="Shape 118"/>
          <p:cNvCxnSpPr/>
          <p:nvPr/>
        </p:nvCxnSpPr>
        <p:spPr>
          <a:xfrm>
            <a:off x="8504703" y="3362952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19" name="Shape 119"/>
          <p:cNvSpPr txBox="1"/>
          <p:nvPr>
            <p:ph type="title"/>
          </p:nvPr>
        </p:nvSpPr>
        <p:spPr>
          <a:xfrm>
            <a:off x="7606725" y="3970950"/>
            <a:ext cx="10239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Day 12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7630677" y="4285348"/>
            <a:ext cx="8463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QA</a:t>
            </a:r>
          </a:p>
        </p:txBody>
      </p:sp>
      <p:pic>
        <p:nvPicPr>
          <p:cNvPr descr="web-designer-art-work.png" id="121" name="Shape 121"/>
          <p:cNvPicPr preferRelativeResize="0"/>
          <p:nvPr/>
        </p:nvPicPr>
        <p:blipFill rotWithShape="1">
          <a:blip r:embed="rId3">
            <a:alphaModFix/>
          </a:blip>
          <a:srcRect b="9323" l="4077" r="2193" t="12587"/>
          <a:stretch/>
        </p:blipFill>
        <p:spPr>
          <a:xfrm>
            <a:off x="3256874" y="0"/>
            <a:ext cx="5887125" cy="168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4587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How It Works</a:t>
            </a:r>
          </a:p>
        </p:txBody>
      </p:sp>
      <p:cxnSp>
        <p:nvCxnSpPr>
          <p:cNvPr id="127" name="Shape 127"/>
          <p:cNvCxnSpPr/>
          <p:nvPr/>
        </p:nvCxnSpPr>
        <p:spPr>
          <a:xfrm>
            <a:off x="929037" y="2507950"/>
            <a:ext cx="0" cy="1038599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8" name="Shape 128"/>
          <p:cNvSpPr txBox="1"/>
          <p:nvPr>
            <p:ph type="title"/>
          </p:nvPr>
        </p:nvSpPr>
        <p:spPr>
          <a:xfrm>
            <a:off x="976112" y="2384686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Fluid UX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976112" y="2674712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Minimal Landing &amp; Limited Distractions</a:t>
            </a:r>
          </a:p>
        </p:txBody>
      </p:sp>
      <p:cxnSp>
        <p:nvCxnSpPr>
          <p:cNvPr id="130" name="Shape 130"/>
          <p:cNvCxnSpPr/>
          <p:nvPr/>
        </p:nvCxnSpPr>
        <p:spPr>
          <a:xfrm>
            <a:off x="3395737" y="2355550"/>
            <a:ext cx="0" cy="1038599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1" name="Shape 131"/>
          <p:cNvSpPr txBox="1"/>
          <p:nvPr>
            <p:ph type="title"/>
          </p:nvPr>
        </p:nvSpPr>
        <p:spPr>
          <a:xfrm>
            <a:off x="3442812" y="2241075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Slick UI</a:t>
            </a:r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Parallax &amp; Smooth Scrolling</a:t>
            </a:r>
          </a:p>
        </p:txBody>
      </p:sp>
      <p:cxnSp>
        <p:nvCxnSpPr>
          <p:cNvPr id="133" name="Shape 133"/>
          <p:cNvCxnSpPr/>
          <p:nvPr/>
        </p:nvCxnSpPr>
        <p:spPr>
          <a:xfrm>
            <a:off x="6457562" y="2053100"/>
            <a:ext cx="0" cy="1038599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4" name="Shape 134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National Data</a:t>
            </a: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504637" y="2219970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NASA API</a:t>
            </a:r>
          </a:p>
        </p:txBody>
      </p:sp>
      <p:grpSp>
        <p:nvGrpSpPr>
          <p:cNvPr id="136" name="Shape 136"/>
          <p:cNvGrpSpPr/>
          <p:nvPr/>
        </p:nvGrpSpPr>
        <p:grpSpPr>
          <a:xfrm>
            <a:off x="929030" y="3219673"/>
            <a:ext cx="6993308" cy="1520399"/>
            <a:chOff x="929030" y="3219673"/>
            <a:chExt cx="6993308" cy="1520399"/>
          </a:xfrm>
        </p:grpSpPr>
        <p:cxnSp>
          <p:nvCxnSpPr>
            <p:cNvPr id="137" name="Shape 137"/>
            <p:cNvCxnSpPr>
              <a:stCxn id="138" idx="6"/>
              <a:endCxn id="139" idx="2"/>
            </p:cNvCxnSpPr>
            <p:nvPr/>
          </p:nvCxnSpPr>
          <p:spPr>
            <a:xfrm>
              <a:off x="1537730" y="3979906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lg" w="lg" type="none"/>
              <a:tailEnd len="lg" w="lg" type="none"/>
            </a:ln>
          </p:spPr>
        </p:cxnSp>
        <p:sp>
          <p:nvSpPr>
            <p:cNvPr id="138" name="Shape 138"/>
            <p:cNvSpPr/>
            <p:nvPr/>
          </p:nvSpPr>
          <p:spPr>
            <a:xfrm>
              <a:off x="929030" y="3675556"/>
              <a:ext cx="608700" cy="608700"/>
            </a:xfrm>
            <a:prstGeom prst="ellipse">
              <a:avLst/>
            </a:prstGeom>
            <a:solidFill>
              <a:srgbClr val="1C4587"/>
            </a:solidFill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3421283" y="3431304"/>
              <a:ext cx="1097100" cy="1097100"/>
            </a:xfrm>
            <a:prstGeom prst="ellipse">
              <a:avLst/>
            </a:prstGeom>
            <a:solidFill>
              <a:srgbClr val="1C4587"/>
            </a:solidFill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6401939" y="3219673"/>
              <a:ext cx="1520399" cy="1520399"/>
            </a:xfrm>
            <a:prstGeom prst="ellipse">
              <a:avLst/>
            </a:prstGeom>
            <a:solidFill>
              <a:srgbClr val="073763"/>
            </a:solidFill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webdesign2.png" id="141" name="Shape 141"/>
          <p:cNvPicPr preferRelativeResize="0"/>
          <p:nvPr/>
        </p:nvPicPr>
        <p:blipFill rotWithShape="1">
          <a:blip r:embed="rId3">
            <a:alphaModFix/>
          </a:blip>
          <a:srcRect b="0" l="0" r="3175" t="5758"/>
          <a:stretch/>
        </p:blipFill>
        <p:spPr>
          <a:xfrm>
            <a:off x="4282150" y="0"/>
            <a:ext cx="4861849" cy="16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4587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2" type="body"/>
          </p:nvPr>
        </p:nvSpPr>
        <p:spPr>
          <a:xfrm>
            <a:off x="4868300" y="174875"/>
            <a:ext cx="4048500" cy="4796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latin typeface="Proxima Nova"/>
                <a:ea typeface="Proxima Nova"/>
                <a:cs typeface="Proxima Nova"/>
                <a:sym typeface="Proxima Nova"/>
              </a:rPr>
              <a:t>New Technologies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Proxima Nova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MaterializeCSS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Proxima Nova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NASA APOD API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Proxima Nova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Passport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Proxima Nova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Bcrypt-nodejs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Proxima Nova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Lightbox2</a:t>
            </a:r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300" y="0"/>
            <a:ext cx="47561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1C4587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rtfolios.png"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99" y="152400"/>
            <a:ext cx="3013576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hotos.png" id="153" name="Shape 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8376" y="152400"/>
            <a:ext cx="5673223" cy="28324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sers.png" id="154" name="Shape 1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18376" y="3137258"/>
            <a:ext cx="4438169" cy="1853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/>
        </p:nvSpPr>
        <p:spPr>
          <a:xfrm>
            <a:off x="2156400" y="2003850"/>
            <a:ext cx="4831200" cy="11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>
                <a:solidFill>
                  <a:srgbClr val="FFFFFF"/>
                </a:solidFill>
              </a:rPr>
              <a:t>Demo Time!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